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257" r:id="rId6"/>
    <p:sldId id="263" r:id="rId7"/>
    <p:sldId id="259" r:id="rId8"/>
    <p:sldId id="282" r:id="rId9"/>
    <p:sldId id="283" r:id="rId10"/>
    <p:sldId id="285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49282-82E5-C041-9EBC-2666BECB2A19}">
          <p14:sldIdLst>
            <p14:sldId id="256"/>
            <p14:sldId id="257"/>
          </p14:sldIdLst>
        </p14:section>
        <p14:section name="in RAVEN" id="{21DDD698-6C94-CB4D-8C84-50003D17290F}">
          <p14:sldIdLst>
            <p14:sldId id="263"/>
            <p14:sldId id="259"/>
            <p14:sldId id="282"/>
            <p14:sldId id="283"/>
            <p14:sldId id="285"/>
          </p14:sldIdLst>
        </p14:section>
        <p14:section name="Gradient Descent" id="{105A9080-A04E-AE40-8B5A-012D7FC5112F}">
          <p14:sldIdLst>
            <p14:sldId id="284"/>
            <p14:sldId id="287"/>
            <p14:sldId id="288"/>
            <p14:sldId id="289"/>
          </p14:sldIdLst>
        </p14:section>
        <p14:section name="Exercise 1: Basic" id="{ABAD56F7-4BCF-DE45-8E57-D812D033CAFC}">
          <p14:sldIdLst>
            <p14:sldId id="290"/>
            <p14:sldId id="291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Exercise 2: Constraint" id="{17F9ABD0-B0ED-4046-A2EB-8CF8B8041FD4}">
          <p14:sldIdLst>
            <p14:sldId id="302"/>
            <p14:sldId id="303"/>
            <p14:sldId id="304"/>
            <p14:sldId id="305"/>
            <p14:sldId id="306"/>
          </p14:sldIdLst>
        </p14:section>
        <p14:section name="Exercise ?: Pickle" id="{F5FB8C60-9990-D049-A24C-EE7F728F263A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7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67EC-E6D8-F048-88E1-4BD79AC92B5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981D-013C-974F-BBE3-2A44A45AAF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BB2C-4FC9-E34B-9C91-ACEE07F2B8BA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0020-C272-0846-85CB-E050EE33C776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68EC-E4FE-A848-B78C-295E2930C6DA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4C99FD-2F6E-5DF9-BFA3-08E8351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4265-C06D-0B46-A361-2716B819525C}" type="datetime1">
              <a:rPr lang="en-US" smtClean="0"/>
              <a:t>7/13/22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689B4-EA4F-80DD-7002-BE1E034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A160F-C3A0-E48C-1F5D-ABF24C9F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9BA3-3BAF-194D-953E-3469D4E300AB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0DE6-56BC-A54D-B159-0D4D965DB56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01DA-5EDD-8E43-A1A4-D8CBD2CF9E57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55B5-C873-D641-85B0-55D6C4E16D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7323-5DA8-2F48-8039-61BA1CB304D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BD97-1FCD-DD44-B400-63087CB7110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9A4A-9975-584D-8C07-D5F6D487954F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7E86A-CBB1-0447-A68C-EA33EAA4EC76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72" y="168966"/>
            <a:ext cx="2541981" cy="303873"/>
          </a:xfrm>
        </p:spPr>
        <p:txBody>
          <a:bodyPr/>
          <a:lstStyle/>
          <a:p>
            <a:r>
              <a:rPr lang="en-US" sz="1400" dirty="0"/>
              <a:t>INL/CON-19-55780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F27BEB53-A2FF-CCC1-9564-35F71948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473239" y="1450286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632"/>
            <a:ext cx="10415649" cy="4351338"/>
          </a:xfrm>
        </p:spPr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Great at navigating concave surfaces</a:t>
            </a:r>
          </a:p>
          <a:p>
            <a:pPr lvl="1"/>
            <a:r>
              <a:rPr lang="en-US" dirty="0"/>
              <a:t>Can quickly traverse response space</a:t>
            </a:r>
          </a:p>
          <a:p>
            <a:pPr lvl="1"/>
            <a:r>
              <a:rPr lang="en-US" dirty="0"/>
              <a:t>Few runs for significant progress</a:t>
            </a:r>
          </a:p>
          <a:p>
            <a:pPr lvl="1"/>
            <a:endParaRPr lang="en-US" dirty="0"/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Falls into local minima</a:t>
            </a:r>
          </a:p>
          <a:p>
            <a:pPr lvl="1"/>
            <a:r>
              <a:rPr lang="en-US" dirty="0"/>
              <a:t>Difficulty finding promising regions</a:t>
            </a:r>
          </a:p>
          <a:p>
            <a:pPr lvl="1"/>
            <a:r>
              <a:rPr lang="en-US" dirty="0"/>
              <a:t>Slow for high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rraces in green valley, with hills, church in background">
            <a:extLst>
              <a:ext uri="{FF2B5EF4-FFF2-40B4-BE49-F238E27FC236}">
                <a16:creationId xmlns:a16="http://schemas.microsoft.com/office/drawing/2014/main" id="{4D8011A3-5F8F-295E-0100-C375B168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87" y="1785004"/>
            <a:ext cx="4498762" cy="28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F982-F6F0-D0F2-09C2-013D26C4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Maximize range of projectile</a:t>
                </a:r>
              </a:p>
              <a:p>
                <a:endParaRPr lang="en-US" dirty="0"/>
              </a:p>
              <a:p>
                <a:r>
                  <a:rPr lang="en-US" dirty="0"/>
                  <a:t>Limits:</a:t>
                </a:r>
              </a:p>
              <a:p>
                <a:pPr lvl="1"/>
                <a:r>
                  <a:rPr lang="en-US" dirty="0"/>
                  <a:t>5°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&lt; 85°</a:t>
                </a:r>
              </a:p>
              <a:p>
                <a:pPr lvl="1"/>
                <a:r>
                  <a:rPr lang="en-US" dirty="0"/>
                  <a:t>0 m/s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&lt; 170 m/s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know the answer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=45°,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are we going to get there?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3E73-97D5-AD3D-CE09-14C30059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0533-4E08-9235-9C9C-4F01F5F8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4C3E6C84-BF2E-819B-94D4-3BF71F86B8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14" y="293844"/>
            <a:ext cx="1480004" cy="6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UQ to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Sampling is like Forward Sampling, but not.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RAVEN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at the file</a:t>
            </a:r>
          </a:p>
          <a:p>
            <a:pPr lvl="1"/>
            <a:r>
              <a:rPr lang="en-US" dirty="0" err="1"/>
              <a:t>MultiRun</a:t>
            </a:r>
            <a:endParaRPr lang="en-US" dirty="0"/>
          </a:p>
          <a:p>
            <a:pPr lvl="1"/>
            <a:r>
              <a:rPr lang="en-US" dirty="0"/>
              <a:t>Optimizer</a:t>
            </a:r>
          </a:p>
          <a:p>
            <a:pPr lvl="2"/>
            <a:r>
              <a:rPr lang="en-US" dirty="0" err="1"/>
              <a:t>samplerInit</a:t>
            </a:r>
            <a:endParaRPr lang="en-US" dirty="0"/>
          </a:p>
          <a:p>
            <a:pPr lvl="2"/>
            <a:r>
              <a:rPr lang="en-US" dirty="0"/>
              <a:t>gradient</a:t>
            </a:r>
          </a:p>
          <a:p>
            <a:pPr lvl="2"/>
            <a:r>
              <a:rPr lang="en-US" dirty="0" err="1"/>
              <a:t>stepSize</a:t>
            </a:r>
            <a:endParaRPr lang="en-US" dirty="0"/>
          </a:p>
          <a:p>
            <a:pPr lvl="2"/>
            <a:r>
              <a:rPr lang="en-US" dirty="0"/>
              <a:t>convergence</a:t>
            </a:r>
          </a:p>
          <a:p>
            <a:pPr lvl="2"/>
            <a:r>
              <a:rPr lang="en-US" dirty="0"/>
              <a:t>acceptance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open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Lots of output to screen!</a:t>
            </a:r>
          </a:p>
          <a:p>
            <a:r>
              <a:rPr lang="en-US" dirty="0"/>
              <a:t>Files created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~/projects/raven/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6138-5670-CCFD-D34B-7DEB741FF8FD}"/>
              </a:ext>
            </a:extLst>
          </p:cNvPr>
          <p:cNvSpPr txBox="1"/>
          <p:nvPr/>
        </p:nvSpPr>
        <p:spPr>
          <a:xfrm>
            <a:off x="1262437" y="4191039"/>
            <a:ext cx="8494423" cy="20313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ls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opt_search.csv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path.png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opt_search.xml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opt_search_0.csv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1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99" y="219481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81" y="4041093"/>
            <a:ext cx="10415649" cy="663863"/>
          </a:xfrm>
        </p:spPr>
        <p:txBody>
          <a:bodyPr/>
          <a:lstStyle/>
          <a:p>
            <a:r>
              <a:rPr lang="en-US" dirty="0"/>
              <a:t>First point is always accepted</a:t>
            </a:r>
          </a:p>
          <a:p>
            <a:pPr lvl="1"/>
            <a:r>
              <a:rPr lang="en-US" dirty="0"/>
              <a:t>You have to start somewhere!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A7843-077A-CC08-5799-920D57EC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174"/>
            <a:ext cx="12192000" cy="14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26750-D6A3-6F3F-4FE0-0FD77BC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284"/>
            <a:ext cx="12192000" cy="190116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B153C7-C513-3882-D077-08661874A029}"/>
              </a:ext>
            </a:extLst>
          </p:cNvPr>
          <p:cNvSpPr/>
          <p:nvPr/>
        </p:nvSpPr>
        <p:spPr>
          <a:xfrm>
            <a:off x="5207653" y="2890914"/>
            <a:ext cx="3979377" cy="6638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2338115" y="2800487"/>
            <a:ext cx="3292356" cy="19939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685143" y="4794413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better than the old one!</a:t>
            </a:r>
          </a:p>
          <a:p>
            <a:pPr lvl="1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5CAD8-E010-902B-F163-9648BEA9245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145975" y="3554776"/>
            <a:ext cx="1051367" cy="12396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B31DC6-E01F-F388-12E6-FF47F8A39791}"/>
              </a:ext>
            </a:extLst>
          </p:cNvPr>
          <p:cNvSpPr txBox="1">
            <a:spLocks/>
          </p:cNvSpPr>
          <p:nvPr/>
        </p:nvSpPr>
        <p:spPr>
          <a:xfrm>
            <a:off x="4963480" y="4818609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Status of convergence criteria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7C736-45CE-DE36-E135-CE730FB1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48"/>
            <a:ext cx="12192000" cy="1019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3119481" y="2800487"/>
            <a:ext cx="2510990" cy="5342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589448" y="3334722"/>
            <a:ext cx="5060066" cy="101906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worse than the old one!</a:t>
            </a:r>
          </a:p>
          <a:p>
            <a:pPr marL="0" indent="0">
              <a:buNone/>
            </a:pPr>
            <a:r>
              <a:rPr lang="en-US" dirty="0"/>
              <a:t>Triggers a return to the previous opt point, step size cut, and rerun gradient</a:t>
            </a:r>
          </a:p>
          <a:p>
            <a:pPr lvl="1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B7329-2875-CF98-534A-B5F8CA77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631"/>
            <a:ext cx="12192000" cy="102009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630471" y="5196877"/>
            <a:ext cx="630480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833A4-8F74-40EA-C753-2A3C10AD5795}"/>
              </a:ext>
            </a:extLst>
          </p:cNvPr>
          <p:cNvCxnSpPr>
            <a:cxnSpLocks/>
            <a:stCxn id="24" idx="1"/>
            <a:endCxn id="14" idx="2"/>
          </p:cNvCxnSpPr>
          <p:nvPr/>
        </p:nvCxnSpPr>
        <p:spPr>
          <a:xfrm flipH="1" flipV="1">
            <a:off x="3119481" y="4353791"/>
            <a:ext cx="2510990" cy="9901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8588E8-726B-0567-9690-D413E28E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78"/>
            <a:ext cx="12192000" cy="368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86" y="1377447"/>
            <a:ext cx="10415649" cy="663863"/>
          </a:xfrm>
        </p:spPr>
        <p:txBody>
          <a:bodyPr/>
          <a:lstStyle/>
          <a:p>
            <a:r>
              <a:rPr lang="en-US" dirty="0"/>
              <a:t>Final Results</a:t>
            </a:r>
          </a:p>
          <a:p>
            <a:pPr lvl="1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172808" y="3345629"/>
            <a:ext cx="3132096" cy="107576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5" y="2551168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A9098ED-C273-D299-5152-76EAF2E3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19" y="1063000"/>
            <a:ext cx="6121400" cy="490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4318038" y="1343456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2070647" y="1490565"/>
            <a:ext cx="2247391" cy="13925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2D5CA3-8AFB-D2AA-681B-A0D534196D5D}"/>
              </a:ext>
            </a:extLst>
          </p:cNvPr>
          <p:cNvSpPr txBox="1">
            <a:spLocks/>
          </p:cNvSpPr>
          <p:nvPr/>
        </p:nvSpPr>
        <p:spPr>
          <a:xfrm>
            <a:off x="10041385" y="2875010"/>
            <a:ext cx="1221872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2560C8-B68E-6C60-9672-64AE91B97FD1}"/>
              </a:ext>
            </a:extLst>
          </p:cNvPr>
          <p:cNvSpPr/>
          <p:nvPr/>
        </p:nvSpPr>
        <p:spPr>
          <a:xfrm>
            <a:off x="5174709" y="1343456"/>
            <a:ext cx="332383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EFBD1-D331-F07C-16BF-BCA5E54EF177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8498540" y="1490565"/>
            <a:ext cx="1542845" cy="17163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5" y="1567399"/>
            <a:ext cx="10415649" cy="4351338"/>
          </a:xfrm>
        </p:spPr>
        <p:txBody>
          <a:bodyPr/>
          <a:lstStyle/>
          <a:p>
            <a:r>
              <a:rPr lang="en-US" dirty="0"/>
              <a:t>Optimizing in RAVEN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r>
              <a:rPr lang="en-US" dirty="0"/>
              <a:t>Genetic Algorithms</a:t>
            </a:r>
          </a:p>
          <a:p>
            <a:endParaRPr lang="en-US" dirty="0"/>
          </a:p>
          <a:p>
            <a:r>
              <a:rPr lang="en-US" dirty="0"/>
              <a:t>Parameter Fitting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3DBE2-8F8B-5E82-70F2-1A2F499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E432C-6353-B331-B10D-F0CDF9BC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A7F4-8EF9-C6BD-B408-86FD294D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24" y="9392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A661B93-CC51-501C-7DA1-660D8FE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84" y="1309827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5" y="3614712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8570174" y="2996179"/>
            <a:ext cx="1092283" cy="100879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9662457" y="3500578"/>
            <a:ext cx="596668" cy="4460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49FEB3-623E-943B-FAA7-3AD90C41C1C7}"/>
              </a:ext>
            </a:extLst>
          </p:cNvPr>
          <p:cNvSpPr txBox="1">
            <a:spLocks/>
          </p:cNvSpPr>
          <p:nvPr/>
        </p:nvSpPr>
        <p:spPr>
          <a:xfrm>
            <a:off x="2048865" y="2139341"/>
            <a:ext cx="1174926" cy="60236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59FBF1-9EA3-CF84-568E-61D7E5F5A070}"/>
              </a:ext>
            </a:extLst>
          </p:cNvPr>
          <p:cNvSpPr/>
          <p:nvPr/>
        </p:nvSpPr>
        <p:spPr>
          <a:xfrm>
            <a:off x="3969572" y="1724281"/>
            <a:ext cx="301214" cy="350393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228301-F165-1B8B-9B3B-F60A7D3EAB54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223791" y="2440524"/>
            <a:ext cx="745780" cy="103572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7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Knobs and Levers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9244613" y="252036"/>
            <a:ext cx="265334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1_grad_desc.xml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2B9C-9877-A7C6-7738-2A2205A1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195506"/>
            <a:ext cx="10415649" cy="4351338"/>
          </a:xfrm>
        </p:spPr>
        <p:txBody>
          <a:bodyPr/>
          <a:lstStyle/>
          <a:p>
            <a:r>
              <a:rPr lang="en-US" dirty="0"/>
              <a:t>Lots of ways to modify how the optimizer behaves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your turn: optimize the optimization path!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BBB08-44F3-2994-E87C-C751C436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5" y="2141537"/>
            <a:ext cx="5486400" cy="368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8E380D-BF44-14A8-6686-A12A8BCB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7" y="3083975"/>
            <a:ext cx="6019800" cy="229870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A83762-55C6-5237-7C0C-A101658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13" y="1690687"/>
            <a:ext cx="411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Wait, no, not like that!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Limits to the optimization variable space</a:t>
                </a:r>
              </a:p>
              <a:p>
                <a:r>
                  <a:rPr lang="en-US" dirty="0"/>
                  <a:t>Explicit Constraints</a:t>
                </a:r>
              </a:p>
              <a:p>
                <a:pPr lvl="1"/>
                <a:r>
                  <a:rPr lang="en-US" dirty="0"/>
                  <a:t>Defined on the input space (optimization variables)</a:t>
                </a:r>
              </a:p>
              <a:p>
                <a:pPr lvl="1"/>
                <a:r>
                  <a:rPr lang="en-US" dirty="0"/>
                  <a:t>Simple: optimization bounds </a:t>
                </a:r>
                <a:r>
                  <a:rPr lang="en-US" dirty="0">
                    <a:solidFill>
                      <a:schemeClr val="tx1"/>
                    </a:solidFill>
                  </a:rPr>
                  <a:t>5° 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&lt; 85°</a:t>
                </a:r>
              </a:p>
              <a:p>
                <a:pPr lvl="1"/>
                <a:r>
                  <a:rPr lang="en-US" dirty="0"/>
                  <a:t>Complex: interdependent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Easy to manage without the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initial velocity must be less than 130 m/s</a:t>
                </a:r>
              </a:p>
              <a:p>
                <a:r>
                  <a:rPr lang="en-US" dirty="0"/>
                  <a:t>Implicit Constraints</a:t>
                </a:r>
              </a:p>
              <a:p>
                <a:pPr lvl="1"/>
                <a:r>
                  <a:rPr lang="en-US" dirty="0"/>
                  <a:t>Defined in the output space (target or dependent variables)</a:t>
                </a:r>
              </a:p>
              <a:p>
                <a:pPr lvl="1"/>
                <a:r>
                  <a:rPr lang="en-US" dirty="0"/>
                  <a:t>Cannot be handled without inquiring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max height must be less than 500 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  <a:blipFill>
                <a:blip r:embed="rId2"/>
                <a:stretch>
                  <a:fillRect l="-1583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icken wire close-up">
            <a:extLst>
              <a:ext uri="{FF2B5EF4-FFF2-40B4-BE49-F238E27FC236}">
                <a16:creationId xmlns:a16="http://schemas.microsoft.com/office/drawing/2014/main" id="{AEE2A529-2E2B-B36D-4C2A-BF38F919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58" y="1349156"/>
            <a:ext cx="3379644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F545B-A4CC-94F5-C315-A7103D8B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8610600" cy="342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DBC602C-48B8-C133-5DFC-2BF6AE7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351"/>
            <a:ext cx="8610600" cy="13698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7E61A2-56BA-C240-FFFD-94227877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54" y="3781912"/>
            <a:ext cx="3666126" cy="298619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314653" y="2560503"/>
            <a:ext cx="5833279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stCxn id="13" idx="2"/>
            <a:endCxn id="11" idx="1"/>
          </p:cNvCxnSpPr>
          <p:nvPr/>
        </p:nvCxnSpPr>
        <p:spPr>
          <a:xfrm rot="16200000" flipH="1">
            <a:off x="5090929" y="1995084"/>
            <a:ext cx="2420288" cy="41395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6200078" y="1886754"/>
            <a:ext cx="591015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7779839" y="2563268"/>
            <a:ext cx="683937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6791093" y="2180972"/>
            <a:ext cx="988746" cy="3952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915698" y="3869472"/>
            <a:ext cx="919678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915698" y="5507744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7CAA8B7-D9E3-868E-CC59-C1C77B73E10F}"/>
              </a:ext>
            </a:extLst>
          </p:cNvPr>
          <p:cNvSpPr/>
          <p:nvPr/>
        </p:nvSpPr>
        <p:spPr>
          <a:xfrm>
            <a:off x="8949703" y="6253317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9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6C63A83-943D-A265-81DD-7A78AEEA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0" y="4006232"/>
            <a:ext cx="4102100" cy="2781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1B1BD97-4E1C-9D26-AF89-B051E720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862"/>
            <a:ext cx="10996875" cy="166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C83A-6479-41DC-7FC5-6DA6D02B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7" y="1894494"/>
            <a:ext cx="11010900" cy="33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666511" y="2609891"/>
            <a:ext cx="713180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342552" y="2793969"/>
            <a:ext cx="2438833" cy="26591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7188824" y="1920402"/>
            <a:ext cx="988746" cy="26948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9576810" y="2668659"/>
            <a:ext cx="1206419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8143681" y="2181148"/>
            <a:ext cx="1433129" cy="4875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434379" y="4069916"/>
            <a:ext cx="2471514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515820" y="5757120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6A4BA6-F2CE-B697-B74B-9E45A36560CE}"/>
              </a:ext>
            </a:extLst>
          </p:cNvPr>
          <p:cNvSpPr/>
          <p:nvPr/>
        </p:nvSpPr>
        <p:spPr>
          <a:xfrm>
            <a:off x="8515820" y="6389359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500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0982D9-B8E0-5614-85BF-5766D09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807"/>
            <a:ext cx="12192000" cy="186911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2F0B9D-996F-6260-880B-7A28A76AB98D}"/>
              </a:ext>
            </a:extLst>
          </p:cNvPr>
          <p:cNvSpPr/>
          <p:nvPr/>
        </p:nvSpPr>
        <p:spPr>
          <a:xfrm>
            <a:off x="5160927" y="4172146"/>
            <a:ext cx="3693141" cy="18874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 RAVEN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Premature optimization is the root of all evil.</a:t>
            </a:r>
            <a:r>
              <a:rPr lang="en-US" dirty="0"/>
              <a:t> – Donald Knuth, 1974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ADA5374-2F92-718B-3FC5-CD11587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44" y="3948984"/>
            <a:ext cx="1766374" cy="1324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Many tools exist for numerical optimization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PuLP</a:t>
            </a:r>
            <a:r>
              <a:rPr lang="en-US" dirty="0"/>
              <a:t>, </a:t>
            </a:r>
            <a:r>
              <a:rPr lang="en-US" dirty="0" err="1"/>
              <a:t>Pyomo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Requirement: call-back or algebraic functions (“white box”)</a:t>
            </a:r>
          </a:p>
          <a:p>
            <a:pPr lvl="1"/>
            <a:r>
              <a:rPr lang="en-US" dirty="0"/>
              <a:t>Good optimization is very hard on black boxes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/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78A761-F20C-8DCF-0F16-7604E936E05F}"/>
              </a:ext>
            </a:extLst>
          </p:cNvPr>
          <p:cNvSpPr txBox="1"/>
          <p:nvPr/>
        </p:nvSpPr>
        <p:spPr>
          <a:xfrm>
            <a:off x="2875092" y="307919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Box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FE0C9-78EA-C53A-E9D4-352E40D02E19}"/>
              </a:ext>
            </a:extLst>
          </p:cNvPr>
          <p:cNvCxnSpPr>
            <a:cxnSpLocks/>
          </p:cNvCxnSpPr>
          <p:nvPr/>
        </p:nvCxnSpPr>
        <p:spPr>
          <a:xfrm>
            <a:off x="1851872" y="4406988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65AA7-567C-C30E-5B6E-4EA02B4388A2}"/>
              </a:ext>
            </a:extLst>
          </p:cNvPr>
          <p:cNvCxnSpPr/>
          <p:nvPr/>
        </p:nvCxnSpPr>
        <p:spPr>
          <a:xfrm>
            <a:off x="4572409" y="4440095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1D4BCD-990D-6EE3-5720-E58F67C66490}"/>
              </a:ext>
            </a:extLst>
          </p:cNvPr>
          <p:cNvSpPr txBox="1"/>
          <p:nvPr/>
        </p:nvSpPr>
        <p:spPr>
          <a:xfrm>
            <a:off x="1746800" y="41392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997A-E43C-0E7F-0BE5-87FD13965C12}"/>
              </a:ext>
            </a:extLst>
          </p:cNvPr>
          <p:cNvSpPr txBox="1"/>
          <p:nvPr/>
        </p:nvSpPr>
        <p:spPr>
          <a:xfrm>
            <a:off x="4449225" y="416774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C319E-01BA-8D1C-259B-E56A6D2BF798}"/>
              </a:ext>
            </a:extLst>
          </p:cNvPr>
          <p:cNvSpPr/>
          <p:nvPr/>
        </p:nvSpPr>
        <p:spPr>
          <a:xfrm>
            <a:off x="2502586" y="3567190"/>
            <a:ext cx="1958807" cy="17197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34A336-0274-02A0-116F-E9260B29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24" y="3997450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/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144F33-8825-AB64-085C-71C3114FC258}"/>
              </a:ext>
            </a:extLst>
          </p:cNvPr>
          <p:cNvSpPr txBox="1"/>
          <p:nvPr/>
        </p:nvSpPr>
        <p:spPr>
          <a:xfrm>
            <a:off x="7863072" y="31276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9F03D0-89B6-9873-F61D-49455C65B02F}"/>
              </a:ext>
            </a:extLst>
          </p:cNvPr>
          <p:cNvCxnSpPr>
            <a:cxnSpLocks/>
          </p:cNvCxnSpPr>
          <p:nvPr/>
        </p:nvCxnSpPr>
        <p:spPr>
          <a:xfrm>
            <a:off x="6839852" y="4455454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AAC72-8167-2C83-3271-90FBCA2453DE}"/>
              </a:ext>
            </a:extLst>
          </p:cNvPr>
          <p:cNvCxnSpPr/>
          <p:nvPr/>
        </p:nvCxnSpPr>
        <p:spPr>
          <a:xfrm>
            <a:off x="9560389" y="4488561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96751-EA03-8A70-1084-365B3D700CD1}"/>
              </a:ext>
            </a:extLst>
          </p:cNvPr>
          <p:cNvSpPr txBox="1"/>
          <p:nvPr/>
        </p:nvSpPr>
        <p:spPr>
          <a:xfrm>
            <a:off x="6734780" y="418767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25AB9-6787-1BBF-293C-159127E9D746}"/>
              </a:ext>
            </a:extLst>
          </p:cNvPr>
          <p:cNvSpPr txBox="1"/>
          <p:nvPr/>
        </p:nvSpPr>
        <p:spPr>
          <a:xfrm>
            <a:off x="9437205" y="421621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BB5788-4980-A4FE-835B-1EF99C1786EC}"/>
              </a:ext>
            </a:extLst>
          </p:cNvPr>
          <p:cNvSpPr/>
          <p:nvPr/>
        </p:nvSpPr>
        <p:spPr>
          <a:xfrm>
            <a:off x="7490566" y="3615656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understands black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System codes aren’t usually algebraic</a:t>
            </a:r>
          </a:p>
          <a:p>
            <a:pPr lvl="1"/>
            <a:r>
              <a:rPr lang="en-US" dirty="0"/>
              <a:t>Neutronics, thermal hydraulics, structural</a:t>
            </a:r>
          </a:p>
          <a:p>
            <a:pPr lvl="1"/>
            <a:r>
              <a:rPr lang="en-US" dirty="0"/>
              <a:t>Complex, coupled systems</a:t>
            </a:r>
          </a:p>
          <a:p>
            <a:pPr lvl="1"/>
            <a:endParaRPr lang="en-US" dirty="0"/>
          </a:p>
          <a:p>
            <a:r>
              <a:rPr lang="en-US" dirty="0"/>
              <a:t>RAVEN samples codes through interfaces</a:t>
            </a:r>
          </a:p>
          <a:p>
            <a:pPr lvl="1"/>
            <a:r>
              <a:rPr lang="en-US" dirty="0"/>
              <a:t>Approximate derivatives</a:t>
            </a:r>
          </a:p>
          <a:p>
            <a:pPr lvl="1"/>
            <a:r>
              <a:rPr lang="en-US" dirty="0"/>
              <a:t>Explore response surfaces</a:t>
            </a:r>
          </a:p>
          <a:p>
            <a:endParaRPr lang="en-US" dirty="0"/>
          </a:p>
          <a:p>
            <a:r>
              <a:rPr lang="en-US" dirty="0"/>
              <a:t>Black box optimization slower than algebraic</a:t>
            </a:r>
          </a:p>
          <a:p>
            <a:pPr lvl="1"/>
            <a:r>
              <a:rPr lang="en-US" dirty="0"/>
              <a:t>Sometimes that’s the best we can get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 descr="Text, logo&#10;&#10;Description automatically generated">
            <a:extLst>
              <a:ext uri="{FF2B5EF4-FFF2-40B4-BE49-F238E27FC236}">
                <a16:creationId xmlns:a16="http://schemas.microsoft.com/office/drawing/2014/main" id="{D64AD156-0FF2-891B-4BA0-5C8ECB359D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919" y="1610982"/>
            <a:ext cx="1733211" cy="748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8E0AFD-2D6D-B5FC-B715-EDD3789A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83" y="3146288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/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FADBEE5-A51E-2917-FDC5-7FE0FFF8AC4D}"/>
              </a:ext>
            </a:extLst>
          </p:cNvPr>
          <p:cNvSpPr txBox="1"/>
          <p:nvPr/>
        </p:nvSpPr>
        <p:spPr>
          <a:xfrm>
            <a:off x="8356231" y="22765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04677D-75DF-9218-6526-E9393B5D93ED}"/>
              </a:ext>
            </a:extLst>
          </p:cNvPr>
          <p:cNvCxnSpPr>
            <a:cxnSpLocks/>
          </p:cNvCxnSpPr>
          <p:nvPr/>
        </p:nvCxnSpPr>
        <p:spPr>
          <a:xfrm>
            <a:off x="7333011" y="3604292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AD0616-1396-EBA9-AF4D-29A94DE0FCA0}"/>
              </a:ext>
            </a:extLst>
          </p:cNvPr>
          <p:cNvCxnSpPr/>
          <p:nvPr/>
        </p:nvCxnSpPr>
        <p:spPr>
          <a:xfrm>
            <a:off x="10053548" y="3637399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08E192-7C5D-A196-51F8-CE3E1CA1BC7E}"/>
              </a:ext>
            </a:extLst>
          </p:cNvPr>
          <p:cNvSpPr txBox="1"/>
          <p:nvPr/>
        </p:nvSpPr>
        <p:spPr>
          <a:xfrm>
            <a:off x="7227939" y="333651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60F72-6C0F-72E3-CDE1-53316857BBBB}"/>
              </a:ext>
            </a:extLst>
          </p:cNvPr>
          <p:cNvSpPr txBox="1"/>
          <p:nvPr/>
        </p:nvSpPr>
        <p:spPr>
          <a:xfrm>
            <a:off x="9930364" y="336504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F507F-A34D-664F-BFB5-621E3877C7A5}"/>
              </a:ext>
            </a:extLst>
          </p:cNvPr>
          <p:cNvSpPr/>
          <p:nvPr/>
        </p:nvSpPr>
        <p:spPr>
          <a:xfrm>
            <a:off x="7983725" y="2764494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50AF477-3AF9-1B3E-AC01-245C21C78399}"/>
              </a:ext>
            </a:extLst>
          </p:cNvPr>
          <p:cNvSpPr/>
          <p:nvPr/>
        </p:nvSpPr>
        <p:spPr>
          <a:xfrm rot="3313562" flipV="1">
            <a:off x="7226799" y="2247209"/>
            <a:ext cx="674255" cy="11053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ent Arrow 41">
            <a:extLst>
              <a:ext uri="{FF2B5EF4-FFF2-40B4-BE49-F238E27FC236}">
                <a16:creationId xmlns:a16="http://schemas.microsoft.com/office/drawing/2014/main" id="{28EAED7C-98E1-1863-2EE1-029679A57E48}"/>
              </a:ext>
            </a:extLst>
          </p:cNvPr>
          <p:cNvSpPr/>
          <p:nvPr/>
        </p:nvSpPr>
        <p:spPr>
          <a:xfrm rot="13064571" flipV="1">
            <a:off x="9809933" y="2356419"/>
            <a:ext cx="943454" cy="746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requires many iterative searches</a:t>
            </a:r>
          </a:p>
          <a:p>
            <a:pPr lvl="1"/>
            <a:r>
              <a:rPr lang="en-US" dirty="0"/>
              <a:t>600 to 1000 for a reasonable convergence</a:t>
            </a:r>
          </a:p>
          <a:p>
            <a:pPr lvl="1"/>
            <a:r>
              <a:rPr lang="en-US" dirty="0"/>
              <a:t>Each iteration may require several model runs</a:t>
            </a:r>
          </a:p>
          <a:p>
            <a:pPr lvl="1"/>
            <a:endParaRPr lang="en-US" dirty="0"/>
          </a:p>
          <a:p>
            <a:r>
              <a:rPr lang="en-US" dirty="0"/>
              <a:t>Optimizer parameters dictate run</a:t>
            </a:r>
          </a:p>
          <a:p>
            <a:pPr lvl="1"/>
            <a:r>
              <a:rPr lang="en-US" dirty="0"/>
              <a:t>Adjusting parameters can dramatically change path</a:t>
            </a:r>
          </a:p>
          <a:p>
            <a:pPr lvl="1"/>
            <a:r>
              <a:rPr lang="en-US" dirty="0"/>
              <a:t>Rarely know parameters before trying, checking</a:t>
            </a:r>
          </a:p>
          <a:p>
            <a:pPr lvl="1"/>
            <a:r>
              <a:rPr lang="en-US" dirty="0"/>
              <a:t>Sometimes setting up a solve is an iterative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8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10415649" cy="1956888"/>
          </a:xfrm>
        </p:spPr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Gradient approximations</a:t>
            </a:r>
          </a:p>
          <a:p>
            <a:pPr lvl="1"/>
            <a:r>
              <a:rPr lang="en-US" dirty="0"/>
              <a:t>Step size adjustments</a:t>
            </a:r>
          </a:p>
          <a:p>
            <a:pPr lvl="1"/>
            <a:r>
              <a:rPr lang="en-US" dirty="0"/>
              <a:t>Rolling a ball down a hill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White ball of yarn thread on a dark wooden surface">
            <a:extLst>
              <a:ext uri="{FF2B5EF4-FFF2-40B4-BE49-F238E27FC236}">
                <a16:creationId xmlns:a16="http://schemas.microsoft.com/office/drawing/2014/main" id="{3F6B1EFE-323D-8F97-F672-BEA612CE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98" y="3508825"/>
            <a:ext cx="2682172" cy="19695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E8B932-538E-47E4-4541-7DD8D14DE3C7}"/>
              </a:ext>
            </a:extLst>
          </p:cNvPr>
          <p:cNvSpPr txBox="1">
            <a:spLocks/>
          </p:cNvSpPr>
          <p:nvPr/>
        </p:nvSpPr>
        <p:spPr>
          <a:xfrm>
            <a:off x="7393755" y="3869291"/>
            <a:ext cx="10415649" cy="195688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Genetic Algorithms</a:t>
            </a:r>
          </a:p>
          <a:p>
            <a:pPr lvl="1"/>
            <a:r>
              <a:rPr lang="en-US" dirty="0"/>
              <a:t>Evolving populations</a:t>
            </a:r>
          </a:p>
          <a:p>
            <a:pPr lvl="1"/>
            <a:r>
              <a:rPr lang="en-US" dirty="0"/>
              <a:t>Heuristics</a:t>
            </a:r>
          </a:p>
          <a:p>
            <a:pPr lvl="1"/>
            <a:r>
              <a:rPr lang="en-US" dirty="0"/>
              <a:t>Fitness and survival</a:t>
            </a:r>
          </a:p>
        </p:txBody>
      </p:sp>
      <p:pic>
        <p:nvPicPr>
          <p:cNvPr id="12" name="Picture 11" descr="Crowd of people on a street">
            <a:extLst>
              <a:ext uri="{FF2B5EF4-FFF2-40B4-BE49-F238E27FC236}">
                <a16:creationId xmlns:a16="http://schemas.microsoft.com/office/drawing/2014/main" id="{6353A80C-6FCB-A2E0-9F53-8134A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065" y="1222825"/>
            <a:ext cx="34298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stones gather no moss.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22E97-2224-1E54-808B-06DDC8B3D0B5}"/>
              </a:ext>
            </a:extLst>
          </p:cNvPr>
          <p:cNvCxnSpPr>
            <a:cxnSpLocks/>
          </p:cNvCxnSpPr>
          <p:nvPr/>
        </p:nvCxnSpPr>
        <p:spPr>
          <a:xfrm flipH="1" flipV="1">
            <a:off x="8369380" y="4134113"/>
            <a:ext cx="1619429" cy="10477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AC0AB-2913-6ECA-BF86-E68802299FDE}"/>
              </a:ext>
            </a:extLst>
          </p:cNvPr>
          <p:cNvCxnSpPr>
            <a:cxnSpLocks/>
          </p:cNvCxnSpPr>
          <p:nvPr/>
        </p:nvCxnSpPr>
        <p:spPr>
          <a:xfrm flipH="1">
            <a:off x="8280838" y="3839753"/>
            <a:ext cx="2400300" cy="244549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084149"/>
            <a:ext cx="10415649" cy="54087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somewhere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Approximate local gradient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direction, step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step</a:t>
            </a:r>
          </a:p>
          <a:p>
            <a:pPr lvl="1"/>
            <a:r>
              <a:rPr lang="en-US" dirty="0"/>
              <a:t>If improved, go to (2)</a:t>
            </a:r>
          </a:p>
          <a:p>
            <a:pPr lvl="1"/>
            <a:r>
              <a:rPr lang="en-US" dirty="0"/>
              <a:t>Otherwise, return to previous spot</a:t>
            </a:r>
          </a:p>
          <a:p>
            <a:pPr lvl="2"/>
            <a:r>
              <a:rPr lang="en-US" dirty="0"/>
              <a:t>Then go to (2)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convergence</a:t>
            </a:r>
          </a:p>
          <a:p>
            <a:pPr lvl="1"/>
            <a:endParaRPr lang="en-US" dirty="0"/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Starting location, step size</a:t>
            </a:r>
          </a:p>
          <a:p>
            <a:pPr lvl="1"/>
            <a:r>
              <a:rPr lang="en-US" dirty="0"/>
              <a:t>Algorithm for gradient approximation</a:t>
            </a:r>
          </a:p>
          <a:p>
            <a:pPr lvl="1"/>
            <a:r>
              <a:rPr lang="en-US" dirty="0"/>
              <a:t>Step shrink, growth factors</a:t>
            </a:r>
          </a:p>
          <a:p>
            <a:pPr lvl="1"/>
            <a:r>
              <a:rPr lang="en-US" dirty="0"/>
              <a:t>Convergence criteria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3361025-57F0-AA71-339B-FA938A2C8BBF}"/>
              </a:ext>
            </a:extLst>
          </p:cNvPr>
          <p:cNvSpPr/>
          <p:nvPr/>
        </p:nvSpPr>
        <p:spPr>
          <a:xfrm rot="5400000">
            <a:off x="7095382" y="-522515"/>
            <a:ext cx="4245429" cy="5290458"/>
          </a:xfrm>
          <a:prstGeom prst="arc">
            <a:avLst>
              <a:gd name="adj1" fmla="val 17852422"/>
              <a:gd name="adj2" fmla="val 4987636"/>
            </a:avLst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6E1A63-AAF3-F405-E94B-B17EB5B50698}"/>
              </a:ext>
            </a:extLst>
          </p:cNvPr>
          <p:cNvSpPr/>
          <p:nvPr/>
        </p:nvSpPr>
        <p:spPr>
          <a:xfrm>
            <a:off x="6794938" y="2678096"/>
            <a:ext cx="274320" cy="27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A75D1-D4CF-72EB-B0E4-B0FB088AAAC6}"/>
              </a:ext>
            </a:extLst>
          </p:cNvPr>
          <p:cNvCxnSpPr/>
          <p:nvPr/>
        </p:nvCxnSpPr>
        <p:spPr>
          <a:xfrm flipH="1" flipV="1">
            <a:off x="6749718" y="2521058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E80F50-EE09-FA8B-9B0A-F2634DFE387F}"/>
              </a:ext>
            </a:extLst>
          </p:cNvPr>
          <p:cNvCxnSpPr/>
          <p:nvPr/>
        </p:nvCxnSpPr>
        <p:spPr>
          <a:xfrm flipH="1" flipV="1">
            <a:off x="6802084" y="2455710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DBF6E2-2368-4A19-855F-87344EB82257}"/>
              </a:ext>
            </a:extLst>
          </p:cNvPr>
          <p:cNvCxnSpPr/>
          <p:nvPr/>
        </p:nvCxnSpPr>
        <p:spPr>
          <a:xfrm flipH="1" flipV="1">
            <a:off x="6894677" y="2488384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BAF77-17D0-A584-5CD8-AE2F16CB996C}"/>
              </a:ext>
            </a:extLst>
          </p:cNvPr>
          <p:cNvCxnSpPr>
            <a:cxnSpLocks/>
          </p:cNvCxnSpPr>
          <p:nvPr/>
        </p:nvCxnSpPr>
        <p:spPr>
          <a:xfrm>
            <a:off x="6953460" y="3109522"/>
            <a:ext cx="1327378" cy="966054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>
            <a:extLst>
              <a:ext uri="{FF2B5EF4-FFF2-40B4-BE49-F238E27FC236}">
                <a16:creationId xmlns:a16="http://schemas.microsoft.com/office/drawing/2014/main" id="{4320AAF2-0A3F-E5CF-137F-B50F5FAD139A}"/>
              </a:ext>
            </a:extLst>
          </p:cNvPr>
          <p:cNvSpPr/>
          <p:nvPr/>
        </p:nvSpPr>
        <p:spPr>
          <a:xfrm rot="2398967">
            <a:off x="10637233" y="3796303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89EC8-0277-7051-31F9-0092E625AB93}"/>
              </a:ext>
            </a:extLst>
          </p:cNvPr>
          <p:cNvCxnSpPr>
            <a:cxnSpLocks/>
          </p:cNvCxnSpPr>
          <p:nvPr/>
        </p:nvCxnSpPr>
        <p:spPr>
          <a:xfrm>
            <a:off x="8280838" y="4075576"/>
            <a:ext cx="1707971" cy="58537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CAC4D481-87BD-F48A-0E0E-80B33E2176E5}"/>
              </a:ext>
            </a:extLst>
          </p:cNvPr>
          <p:cNvSpPr/>
          <p:nvPr/>
        </p:nvSpPr>
        <p:spPr>
          <a:xfrm rot="2398967">
            <a:off x="8411283" y="4095900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8C93-38A9-C5DC-0DFC-887CE0C867B0}"/>
              </a:ext>
            </a:extLst>
          </p:cNvPr>
          <p:cNvCxnSpPr>
            <a:cxnSpLocks/>
          </p:cNvCxnSpPr>
          <p:nvPr/>
        </p:nvCxnSpPr>
        <p:spPr>
          <a:xfrm flipV="1">
            <a:off x="9218096" y="4134113"/>
            <a:ext cx="770713" cy="89290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37296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21206</TotalTime>
  <Words>897</Words>
  <Application>Microsoft Macintosh PowerPoint</Application>
  <PresentationFormat>Widescreen</PresentationFormat>
  <Paragraphs>243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Narrow</vt:lpstr>
      <vt:lpstr>Calibri</vt:lpstr>
      <vt:lpstr>Cambria Math</vt:lpstr>
      <vt:lpstr>Lucida Console</vt:lpstr>
      <vt:lpstr>Myriad Pro Cond</vt:lpstr>
      <vt:lpstr>Times New Roman</vt:lpstr>
      <vt:lpstr>INL 2020</vt:lpstr>
      <vt:lpstr>PowerPoint Presentation</vt:lpstr>
      <vt:lpstr>Outline</vt:lpstr>
      <vt:lpstr>Optimizing in RAVEN</vt:lpstr>
      <vt:lpstr>Why RAVEN?</vt:lpstr>
      <vt:lpstr>RAVEN understands black boxes</vt:lpstr>
      <vt:lpstr>Optimization expectations</vt:lpstr>
      <vt:lpstr>Optimization Algorithms</vt:lpstr>
      <vt:lpstr>Gradient Descent</vt:lpstr>
      <vt:lpstr>Gradient Descent</vt:lpstr>
      <vt:lpstr>Gradient Descent</vt:lpstr>
      <vt:lpstr>Now in </vt:lpstr>
      <vt:lpstr>Exercise 1: UQ to Optimization</vt:lpstr>
      <vt:lpstr>Basic RAVEN Optimization</vt:lpstr>
      <vt:lpstr>Run the case</vt:lpstr>
      <vt:lpstr>Looking at Results: Screen Output</vt:lpstr>
      <vt:lpstr>Looking at Results: Screen Output</vt:lpstr>
      <vt:lpstr>Looking at Results: Screen Output</vt:lpstr>
      <vt:lpstr>Looking at Results: Screen Output</vt:lpstr>
      <vt:lpstr>Looking at Results: CSV</vt:lpstr>
      <vt:lpstr>Looking at Results: Plot</vt:lpstr>
      <vt:lpstr>Exercise: Knobs and Levers</vt:lpstr>
      <vt:lpstr>Exercise 2: Constraints</vt:lpstr>
      <vt:lpstr>Constraints in Optimization</vt:lpstr>
      <vt:lpstr>Explicit Constraints in RAVEN</vt:lpstr>
      <vt:lpstr>Implicit Constraints in RAVEN</vt:lpstr>
      <vt:lpstr>Exercise 2: Constraints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Paul W. Talbot</cp:lastModifiedBy>
  <cp:revision>238</cp:revision>
  <dcterms:created xsi:type="dcterms:W3CDTF">2020-04-22T20:22:45Z</dcterms:created>
  <dcterms:modified xsi:type="dcterms:W3CDTF">2022-07-13T22:00:19Z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